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88" r:id="rId4"/>
    <p:sldId id="304" r:id="rId5"/>
    <p:sldId id="289" r:id="rId6"/>
    <p:sldId id="305" r:id="rId7"/>
    <p:sldId id="292" r:id="rId8"/>
    <p:sldId id="293" r:id="rId9"/>
    <p:sldId id="294" r:id="rId10"/>
    <p:sldId id="295" r:id="rId11"/>
    <p:sldId id="296" r:id="rId12"/>
    <p:sldId id="297" r:id="rId13"/>
    <p:sldId id="301" r:id="rId14"/>
    <p:sldId id="291" r:id="rId15"/>
    <p:sldId id="306" r:id="rId16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363636"/>
    <a:srgbClr val="FFCC00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1" autoAdjust="0"/>
    <p:restoredTop sz="94637" autoAdjust="0"/>
  </p:normalViewPr>
  <p:slideViewPr>
    <p:cSldViewPr snapToGrid="0">
      <p:cViewPr varScale="1">
        <p:scale>
          <a:sx n="110" d="100"/>
          <a:sy n="110" d="100"/>
        </p:scale>
        <p:origin x="15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375" y="1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8EF5B74D-1949-4378-A550-29F8F99FC65A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375" y="9429830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4FBAE7C1-1EE8-4FE0-A3F0-0EF91E77C6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167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4C108666-7C85-4D25-8E19-404BD0C1B558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F96EB7AC-ECDA-4EAA-8917-772E97FAA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61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6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15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9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73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35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3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3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14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5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50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D8FCC-EFEC-4609-B343-9DE9095FDD5F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02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public.fr/particuliers/vosdroits/F1729" TargetMode="External"/><Relationship Id="rId2" Type="http://schemas.openxmlformats.org/officeDocument/2006/relationships/hyperlink" Target="https://www.service-public.fr/particuliers/vosdroits/F11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-humanis.fr/" TargetMode="External"/><Relationship Id="rId2" Type="http://schemas.openxmlformats.org/officeDocument/2006/relationships/hyperlink" Target="https://mobilijeune.actionlogement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caf.fr/allocataires/droits-et-prestations/s-informer-sur-les-aides/solidarite-et-insertion/la-prime-d-activit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galite-diversite.univ-lyon1.fr/presentation-de-la-mission-egalite-entre-les-femmes-et-les-hommes-de-luniversite-lyon-1/" TargetMode="Externa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8"/>
          <a:stretch/>
        </p:blipFill>
        <p:spPr>
          <a:xfrm>
            <a:off x="0" y="729142"/>
            <a:ext cx="12192000" cy="5107098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-1089367"/>
            <a:ext cx="12192000" cy="2400657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0000" eaLnBrk="1" hangingPunct="1">
              <a:spcBef>
                <a:spcPct val="50000"/>
              </a:spcBef>
              <a:buFontTx/>
              <a:buNone/>
              <a:defRPr/>
            </a:pPr>
            <a:b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CFA LYON 1 : </a:t>
            </a:r>
            <a:r>
              <a:rPr lang="fr-FR" altLang="fr-F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Université Claude Bernard Lyon 1 – IUT LYON 1</a:t>
            </a:r>
          </a:p>
          <a:p>
            <a:pPr marL="720000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Rentrée 2023-2024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11187" y="2884760"/>
            <a:ext cx="1559684" cy="1540571"/>
          </a:xfrm>
          <a:prstGeom prst="rect">
            <a:avLst/>
          </a:prstGeom>
          <a:solidFill>
            <a:srgbClr val="E55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8"/>
          <p:cNvSpPr/>
          <p:nvPr/>
        </p:nvSpPr>
        <p:spPr bwMode="auto">
          <a:xfrm>
            <a:off x="2170871" y="2886671"/>
            <a:ext cx="581059" cy="1867416"/>
          </a:xfrm>
          <a:custGeom>
            <a:avLst/>
            <a:gdLst>
              <a:gd name="connsiteX0" fmla="*/ 0 w 481856"/>
              <a:gd name="connsiteY0" fmla="*/ 0 h 1278260"/>
              <a:gd name="connsiteX1" fmla="*/ 481856 w 481856"/>
              <a:gd name="connsiteY1" fmla="*/ 0 h 1278260"/>
              <a:gd name="connsiteX2" fmla="*/ 481856 w 481856"/>
              <a:gd name="connsiteY2" fmla="*/ 1278260 h 1278260"/>
              <a:gd name="connsiteX3" fmla="*/ 0 w 481856"/>
              <a:gd name="connsiteY3" fmla="*/ 1278260 h 1278260"/>
              <a:gd name="connsiteX4" fmla="*/ 0 w 481856"/>
              <a:gd name="connsiteY4" fmla="*/ 0 h 1278260"/>
              <a:gd name="connsiteX0" fmla="*/ 0 w 481856"/>
              <a:gd name="connsiteY0" fmla="*/ 0 h 1549723"/>
              <a:gd name="connsiteX1" fmla="*/ 481856 w 481856"/>
              <a:gd name="connsiteY1" fmla="*/ 0 h 1549723"/>
              <a:gd name="connsiteX2" fmla="*/ 477093 w 481856"/>
              <a:gd name="connsiteY2" fmla="*/ 1549723 h 1549723"/>
              <a:gd name="connsiteX3" fmla="*/ 0 w 481856"/>
              <a:gd name="connsiteY3" fmla="*/ 1278260 h 1549723"/>
              <a:gd name="connsiteX4" fmla="*/ 0 w 481856"/>
              <a:gd name="connsiteY4" fmla="*/ 0 h 154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56" h="1549723">
                <a:moveTo>
                  <a:pt x="0" y="0"/>
                </a:moveTo>
                <a:lnTo>
                  <a:pt x="481856" y="0"/>
                </a:lnTo>
                <a:cubicBezTo>
                  <a:pt x="480268" y="516574"/>
                  <a:pt x="478681" y="1033149"/>
                  <a:pt x="477093" y="1549723"/>
                </a:cubicBezTo>
                <a:lnTo>
                  <a:pt x="0" y="1278260"/>
                </a:lnTo>
                <a:lnTo>
                  <a:pt x="0" y="0"/>
                </a:lnTo>
                <a:close/>
              </a:path>
            </a:pathLst>
          </a:custGeom>
          <a:solidFill>
            <a:srgbClr val="DD4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689565" y="3096487"/>
            <a:ext cx="22740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CRÉER</a:t>
            </a:r>
            <a:b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PARTAGER</a:t>
            </a:r>
          </a:p>
        </p:txBody>
      </p:sp>
      <p:grpSp>
        <p:nvGrpSpPr>
          <p:cNvPr id="10" name="Groupe 3"/>
          <p:cNvGrpSpPr>
            <a:grpSpLocks/>
          </p:cNvGrpSpPr>
          <p:nvPr/>
        </p:nvGrpSpPr>
        <p:grpSpPr bwMode="auto">
          <a:xfrm>
            <a:off x="8316913" y="4224338"/>
            <a:ext cx="215900" cy="215900"/>
            <a:chOff x="4031940" y="4869160"/>
            <a:chExt cx="216024" cy="216024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e 11"/>
          <p:cNvGrpSpPr>
            <a:grpSpLocks/>
          </p:cNvGrpSpPr>
          <p:nvPr/>
        </p:nvGrpSpPr>
        <p:grpSpPr bwMode="auto">
          <a:xfrm>
            <a:off x="689565" y="5836316"/>
            <a:ext cx="215900" cy="215900"/>
            <a:chOff x="4031940" y="4869160"/>
            <a:chExt cx="216024" cy="216024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e 5"/>
          <p:cNvGrpSpPr>
            <a:grpSpLocks/>
          </p:cNvGrpSpPr>
          <p:nvPr/>
        </p:nvGrpSpPr>
        <p:grpSpPr bwMode="auto">
          <a:xfrm>
            <a:off x="2981699" y="5789159"/>
            <a:ext cx="107950" cy="107950"/>
            <a:chOff x="3953965" y="5389200"/>
            <a:chExt cx="108000" cy="108000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>
              <a:off x="4007965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>
            <a:grpSpLocks/>
          </p:cNvGrpSpPr>
          <p:nvPr/>
        </p:nvGrpSpPr>
        <p:grpSpPr bwMode="auto">
          <a:xfrm>
            <a:off x="1144962" y="6344784"/>
            <a:ext cx="107950" cy="107950"/>
            <a:chOff x="3953965" y="5389200"/>
            <a:chExt cx="108000" cy="108000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4007965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>
            <a:grpSpLocks/>
          </p:cNvGrpSpPr>
          <p:nvPr/>
        </p:nvGrpSpPr>
        <p:grpSpPr bwMode="auto">
          <a:xfrm>
            <a:off x="3460750" y="4114800"/>
            <a:ext cx="107950" cy="109538"/>
            <a:chOff x="3959944" y="5389200"/>
            <a:chExt cx="108000" cy="10800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4013944" y="5388417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6804025" y="5300663"/>
            <a:ext cx="107950" cy="107950"/>
            <a:chOff x="3959944" y="5389200"/>
            <a:chExt cx="108000" cy="10800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2299" y="5986177"/>
            <a:ext cx="27940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e 3"/>
          <p:cNvGrpSpPr>
            <a:grpSpLocks/>
          </p:cNvGrpSpPr>
          <p:nvPr/>
        </p:nvGrpSpPr>
        <p:grpSpPr bwMode="auto">
          <a:xfrm>
            <a:off x="9694275" y="2166767"/>
            <a:ext cx="215900" cy="215900"/>
            <a:chOff x="4031940" y="4869160"/>
            <a:chExt cx="216024" cy="216024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>
            <a:grpSpLocks/>
          </p:cNvGrpSpPr>
          <p:nvPr/>
        </p:nvGrpSpPr>
        <p:grpSpPr bwMode="auto">
          <a:xfrm>
            <a:off x="8175411" y="3243092"/>
            <a:ext cx="107950" cy="107950"/>
            <a:chOff x="3953965" y="5389200"/>
            <a:chExt cx="108000" cy="108000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4007965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e 3"/>
          <p:cNvGrpSpPr>
            <a:grpSpLocks/>
          </p:cNvGrpSpPr>
          <p:nvPr/>
        </p:nvGrpSpPr>
        <p:grpSpPr bwMode="auto">
          <a:xfrm>
            <a:off x="4272258" y="6301618"/>
            <a:ext cx="215900" cy="215900"/>
            <a:chOff x="4031940" y="4869160"/>
            <a:chExt cx="216024" cy="216024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>
            <a:grpSpLocks/>
          </p:cNvGrpSpPr>
          <p:nvPr/>
        </p:nvGrpSpPr>
        <p:grpSpPr bwMode="auto">
          <a:xfrm>
            <a:off x="6312488" y="6229313"/>
            <a:ext cx="107950" cy="107950"/>
            <a:chOff x="3959944" y="5389200"/>
            <a:chExt cx="108000" cy="108000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80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867231" y="5414614"/>
            <a:ext cx="6222410" cy="1216855"/>
            <a:chOff x="689565" y="5300663"/>
            <a:chExt cx="6222410" cy="1216855"/>
          </a:xfrm>
        </p:grpSpPr>
        <p:grpSp>
          <p:nvGrpSpPr>
            <p:cNvPr id="2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007965" y="539359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620" y="212724"/>
            <a:ext cx="9162693" cy="43352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Rupture du contrat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838199" y="646249"/>
            <a:ext cx="10500361" cy="586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r>
              <a:rPr lang="fr-FR" altLang="fr-FR" sz="1600" b="1" kern="0" dirty="0">
                <a:solidFill>
                  <a:srgbClr val="005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Apprentissage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Après le délai de 45 j de formation pratique en entreprise, il est possible de rompre le contrat dans les cas suivants :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Par accord signé des deux parties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Force majeure, faute grave de l’apprenti, inaptitude ou décès d’un employeur maître 			d’apprentissage dans le cadre d’entreprise unipersonnelle.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À l’initiative de l’apprenti et après respect d’un  préavis, dans des conditions déterminées 		par décret. Au préalable, l’apprenti doit solliciter le médiateur.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L’exclusion définitive du CFA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En cas de liquidation judiciaire, 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Suppression du passage devant le conseil des prud’hommes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Sauf exclusion définitive, le CFA prend les dispositions nécessaires pour permettre à l’apprenti de suivre sa formation théorique (pendant 6 mois) et doit contribuer à lui trouver un nouvel employeur pour terminer son cycle de formation.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b="1" kern="0" dirty="0">
                <a:solidFill>
                  <a:srgbClr val="0051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 de professionnalisation</a:t>
            </a: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 entre l'employeur et le salarié</a:t>
            </a:r>
          </a:p>
          <a:p>
            <a:r>
              <a:rPr 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Demande du salarié qui justifie d'une embauche en contrat à durée indéterminée (CDI)</a:t>
            </a:r>
          </a:p>
          <a:p>
            <a:r>
              <a:rPr 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Faute grave</a:t>
            </a:r>
            <a:endParaRPr 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Inaptitude</a:t>
            </a:r>
            <a:r>
              <a:rPr 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constatée par le médecin du travail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761" y="248935"/>
            <a:ext cx="1642314" cy="6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88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867231" y="5414614"/>
            <a:ext cx="6222410" cy="1216855"/>
            <a:chOff x="689565" y="5300663"/>
            <a:chExt cx="6222410" cy="1216855"/>
          </a:xfrm>
        </p:grpSpPr>
        <p:grpSp>
          <p:nvGrpSpPr>
            <p:cNvPr id="2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007965" y="539359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064" y="152338"/>
            <a:ext cx="9071114" cy="1325563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Vos droits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744027" y="1189253"/>
            <a:ext cx="10703945" cy="566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L’apprenti a le statut de salarié et à ce titre l’ensemble des dispositions concernant les salariés dans l’entreprise s’appliquent à lui dans les même conditions (article L6221-1 du code du travail)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Congés payés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Protection sociale (maladie, maternité, paternité, retraite)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Convention collective de l’entreprise (rémunération et avantages)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Mutuelle + Assurance chômage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+ 5 jours de congés payés pour préparation aux examens finaux (obligatoirement dans le mois qui précède la soutenance)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L’entreprise doit prendre les mesures nécessaires pour assurer la sécurité de l’apprenti (équipements de protection, vêtements de travail s’ils sont obligatoires).</a:t>
            </a:r>
            <a:endParaRPr lang="fr-FR" sz="12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Allocation logement (APL / ALS)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Aide Mobil-Jeune : </a:t>
            </a:r>
            <a:r>
              <a:rPr lang="fr-FR" sz="1200" dirty="0">
                <a:hlinkClick r:id="rId2"/>
              </a:rPr>
              <a:t>https://mobilijeune.actionlogement.fr</a:t>
            </a:r>
            <a:r>
              <a:rPr lang="fr-FR" sz="1200" dirty="0"/>
              <a:t> </a:t>
            </a:r>
            <a:endParaRPr lang="fr-FR" altLang="fr-FR" sz="12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Recherche de logement (</a:t>
            </a: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www.via-humanis.fr</a:t>
            </a: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 </a:t>
            </a:r>
            <a:r>
              <a:rPr 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https://www.formtoit.org/</a:t>
            </a:r>
            <a:endParaRPr lang="fr-FR" altLang="fr-FR" sz="12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Aides pour le transport pour vos abonnements(entreprise, SNCF, …)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Aide au financement du permis de conduire catégorie B (500 €) uniquement pour les apprentis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Aide au premier équipement : ordinateur, équipement spécifique à votre formation…(sous réserve)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Prime d’activité l’apprenti perçoit plus de 78% du smic net</a:t>
            </a:r>
            <a:r>
              <a:rPr lang="fr-FR" sz="1200" dirty="0"/>
              <a:t> </a:t>
            </a:r>
            <a:r>
              <a:rPr 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http://www.caf.fr/allocataires/droits-et-prestations/s-informer-sur-les-aides/solidarite-et-insertion/la-prime-d-activite</a:t>
            </a:r>
            <a:endParaRPr lang="fr-FR" sz="12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fr-FR" sz="1400" b="1" dirty="0"/>
              <a:t>Impôts sur le revenu</a:t>
            </a:r>
          </a:p>
          <a:p>
            <a:pPr>
              <a:buClr>
                <a:schemeClr val="bg1"/>
              </a:buClr>
            </a:pPr>
            <a:r>
              <a:rPr lang="fr-FR" sz="1400" dirty="0"/>
              <a:t>Dans le cas du contrat d’apprentissage, les revenus sont exonérés jusqu'à 18 760 €. Seules les sommes supérieures à ce montant doivent être déclarées. (montant 2022 pour information)</a:t>
            </a:r>
          </a:p>
          <a:p>
            <a:pPr>
              <a:buClr>
                <a:schemeClr val="bg1"/>
              </a:buClr>
            </a:pPr>
            <a:r>
              <a:rPr lang="fr-FR" sz="1400" dirty="0"/>
              <a:t>Dans le cas du contrat de professionnalisation, vous devez déclarer l’intégralité de vos revenus</a:t>
            </a:r>
            <a:br>
              <a:rPr lang="fr-FR" dirty="0"/>
            </a:b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320" y="248935"/>
            <a:ext cx="18712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2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867231" y="5414614"/>
            <a:ext cx="6222410" cy="1216855"/>
            <a:chOff x="689565" y="5300663"/>
            <a:chExt cx="6222410" cy="1216855"/>
          </a:xfrm>
        </p:grpSpPr>
        <p:grpSp>
          <p:nvGrpSpPr>
            <p:cNvPr id="2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007965" y="539359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212723"/>
            <a:ext cx="9071114" cy="1325563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Vos Obligations</a:t>
            </a:r>
          </a:p>
        </p:txBody>
      </p:sp>
      <p:pic>
        <p:nvPicPr>
          <p:cNvPr id="2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734" y="6137776"/>
            <a:ext cx="2067262" cy="586103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818780" y="1010513"/>
            <a:ext cx="10789119" cy="539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0051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L’assiduité en formation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Le temps de cours est considéré comme du temps de travail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Les absences doivent être justifiées par un arrêt de travail en cas de maladie, une 			convocation par une administration, congés pour événements familiaux…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Une absence pour rester en entreprise n’est pas une absence justifiée et une demande d’absence exceptionnelle doit être remplie par l’entreprise et validée par le responsable.</a:t>
            </a:r>
          </a:p>
          <a:p>
            <a:pPr algn="just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La formation s’organise en alternance selon un rythme qui lui est propre.</a:t>
            </a:r>
            <a:r>
              <a:rPr lang="fr-FR" sz="1600" dirty="0"/>
              <a:t>  Le calendrier de formation fixant les jours de présence en centre de formation et en entreprise doit être respecté durant l’ensemble du cursus par l’ensemble des parties.</a:t>
            </a:r>
          </a:p>
          <a:p>
            <a:pPr algn="just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L’alternant en contrat pro doit signer une attestation récapitulative de ses heures de présences en formation</a:t>
            </a:r>
            <a:r>
              <a:rPr lang="fr-FR" sz="1600" dirty="0"/>
              <a:t> qui est adressé ensuite à son entreprise.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Respecter les règlements intérieurs de Lyon 1 et de l’entreprise (horaires, assiduité, confidentialité, comportement,...)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Les modalités de contrôles de connaissances et de compétences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Tenir informer le CFA de toutes modifications de votre situation ou de changement de maître d’apprentissage.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Effectuer les travaux confiés par l’employeur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320" y="248935"/>
            <a:ext cx="18712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2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867231" y="5414614"/>
            <a:ext cx="6222410" cy="1216855"/>
            <a:chOff x="689565" y="5300663"/>
            <a:chExt cx="6222410" cy="1216855"/>
          </a:xfrm>
        </p:grpSpPr>
        <p:grpSp>
          <p:nvGrpSpPr>
            <p:cNvPr id="2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007965" y="539359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212723"/>
            <a:ext cx="9071114" cy="1325563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Contacts</a:t>
            </a:r>
          </a:p>
        </p:txBody>
      </p:sp>
      <p:pic>
        <p:nvPicPr>
          <p:cNvPr id="2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734" y="6137776"/>
            <a:ext cx="2067262" cy="586103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79157C15-098B-6547-8C3C-B1DD56EA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876" y="1285594"/>
            <a:ext cx="6277355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Pour le bon déroulement du contrat</a:t>
            </a: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7CFD503-3100-7D4D-9362-780AD9585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10614"/>
              </p:ext>
            </p:extLst>
          </p:nvPr>
        </p:nvGraphicFramePr>
        <p:xfrm>
          <a:off x="741872" y="2209170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434179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02268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Questions ou difficultés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Intervenant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70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Convention collective de l’entreprise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MAP / Service RH de l’entreprise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08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Rémunération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CFA / Service RH de l’entreprise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5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Signature du contrat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CFA / Service RH de l’entreprise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1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Visite médicale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Service RH de l’entreprise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78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Bulletin de salaire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Service RH de l’entreprise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8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Tuteurs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Responsable de formation / Entreprise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54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Assurance maladie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CPAM / mutuelle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456"/>
                  </a:ext>
                </a:extLst>
              </a:tr>
            </a:tbl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320" y="248935"/>
            <a:ext cx="1871268" cy="72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41872" y="5522564"/>
            <a:ext cx="727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MAP : Maître d’apprentissage – CFA : Centre de Formation Apprenti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342408" y="3390181"/>
            <a:ext cx="2406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Votre interlocuteur au sein de l’IUT :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Service FARE </a:t>
            </a:r>
          </a:p>
          <a:p>
            <a:r>
              <a:rPr lang="fr-FR" dirty="0">
                <a:solidFill>
                  <a:srgbClr val="FF6600"/>
                </a:solidFill>
              </a:rPr>
              <a:t>Sites Doua/Bourg</a:t>
            </a:r>
          </a:p>
          <a:p>
            <a:r>
              <a:rPr lang="fr-FR" dirty="0"/>
              <a:t>04 72 69 20 11</a:t>
            </a:r>
          </a:p>
          <a:p>
            <a:r>
              <a:rPr lang="fr-FR" dirty="0">
                <a:solidFill>
                  <a:srgbClr val="FF6600"/>
                </a:solidFill>
              </a:rPr>
              <a:t>Site Gratte-Ciel :</a:t>
            </a:r>
          </a:p>
          <a:p>
            <a:r>
              <a:rPr lang="fr-FR" dirty="0"/>
              <a:t>04 72 65 53 65</a:t>
            </a:r>
          </a:p>
          <a:p>
            <a:r>
              <a:rPr lang="fr-FR" dirty="0"/>
              <a:t>iut.fare@univ-lyon1.fr</a:t>
            </a:r>
          </a:p>
        </p:txBody>
      </p:sp>
    </p:spTree>
    <p:extLst>
      <p:ext uri="{BB962C8B-B14F-4D97-AF65-F5344CB8AC3E}">
        <p14:creationId xmlns:p14="http://schemas.microsoft.com/office/powerpoint/2010/main" val="249257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7693" y="366115"/>
            <a:ext cx="10515600" cy="48186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Contacts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899884" y="1296739"/>
            <a:ext cx="7881209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Suivi du contrat, aides, médiation : CFA Lyon 1 </a:t>
            </a: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50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734" y="6137776"/>
            <a:ext cx="2067262" cy="586103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>
            <a:off x="899884" y="1815952"/>
            <a:ext cx="5571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Bâtiment Condorcet – Campus Lyon Tech-La </a:t>
            </a:r>
            <a:r>
              <a:rPr lang="fr-FR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Doua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iut.fare@univ-lyon1.fr</a:t>
            </a:r>
            <a:endParaRPr lang="fr-FR" sz="1400" i="1" dirty="0">
              <a:solidFill>
                <a:srgbClr val="CC3300"/>
              </a:solidFill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58B8501-3F12-7F47-9E78-0F2DACD25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85" y="2538861"/>
            <a:ext cx="7881209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Mission handicap :</a:t>
            </a: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D18FD49-837D-FD42-9CFB-27AE10CE0D8D}"/>
              </a:ext>
            </a:extLst>
          </p:cNvPr>
          <p:cNvSpPr txBox="1"/>
          <p:nvPr/>
        </p:nvSpPr>
        <p:spPr>
          <a:xfrm>
            <a:off x="899884" y="3108088"/>
            <a:ext cx="5571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Bâtiment Astrée – Campus Lyon Tech-La </a:t>
            </a:r>
            <a:r>
              <a:rPr lang="fr-FR" sz="16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Doua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mission.handicap@univ-lyon1.fr</a:t>
            </a:r>
            <a:endParaRPr lang="fr-FR" sz="1400" i="1" dirty="0">
              <a:solidFill>
                <a:srgbClr val="CC3300"/>
              </a:solidFill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2242F23-09F0-5547-90E1-DBFE22E994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751137" y="2759021"/>
            <a:ext cx="859040" cy="110156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4D18F2E-3CBA-E249-9E5A-949E0E37037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8922" y="1133122"/>
            <a:ext cx="871255" cy="1206948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A69568F-D293-F64C-BA46-7E56798CF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85" y="3946573"/>
            <a:ext cx="10632421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Mission égalité entre les femmes et les hommes  :</a:t>
            </a:r>
            <a:endParaRPr lang="fr-FR" sz="1600" u="sng" dirty="0">
              <a:hlinkClick r:id="rId5" tooltip="https://egalite-diversite.univ-lyon1.fr/presentation-de-la-mission-egalite-entre-les-femmes-et-les-hommes-de-luniversite-lyon-1/"/>
            </a:endParaRPr>
          </a:p>
          <a:p>
            <a:pPr>
              <a:buFontTx/>
              <a:buNone/>
            </a:pPr>
            <a:r>
              <a:rPr lang="fr-FR" sz="1600" u="sng" dirty="0">
                <a:hlinkClick r:id="rId5" tooltip="https://egalite-diversite.univ-lyon1.fr/presentation-de-la-mission-egalite-entre-les-femmes-et-les-hommes-de-luniversite-lyon-1/"/>
              </a:rPr>
              <a:t>https://egalite-diversite.univ-lyon1.fr/presentation-de-la-mission-egalite-entre-les-femmes-et-les-hommes-de-luniversite-lyon-1/</a:t>
            </a:r>
            <a:endParaRPr lang="fr-FR" altLang="fr-FR" sz="1600" dirty="0">
              <a:solidFill>
                <a:srgbClr val="FF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984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6F846E2-2F38-4B28-A55B-0A3C6BA4FD58}"/>
              </a:ext>
            </a:extLst>
          </p:cNvPr>
          <p:cNvSpPr txBox="1"/>
          <p:nvPr/>
        </p:nvSpPr>
        <p:spPr>
          <a:xfrm>
            <a:off x="2837576" y="1493694"/>
            <a:ext cx="6094602" cy="387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fr-FR" altLang="fr-FR" sz="6600" b="1" dirty="0">
                <a:solidFill>
                  <a:srgbClr val="FF66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BONNE RENTRÉE A TOUS !</a:t>
            </a:r>
            <a:endParaRPr lang="fr-FR" altLang="fr-FR" sz="6600" b="1" dirty="0">
              <a:solidFill>
                <a:srgbClr val="FF66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8489E2-07AF-4AEB-A891-A4D07E953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05" y="400339"/>
            <a:ext cx="2390862" cy="920165"/>
          </a:xfrm>
          <a:prstGeom prst="rect">
            <a:avLst/>
          </a:prstGeom>
        </p:spPr>
      </p:pic>
      <p:pic>
        <p:nvPicPr>
          <p:cNvPr id="6" name="Image 10">
            <a:extLst>
              <a:ext uri="{FF2B5EF4-FFF2-40B4-BE49-F238E27FC236}">
                <a16:creationId xmlns:a16="http://schemas.microsoft.com/office/drawing/2014/main" id="{9F41B41E-7E95-479C-B891-DC8313F71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123" y="5944830"/>
            <a:ext cx="2067262" cy="586103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63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Ses domaines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67120" y="4234334"/>
            <a:ext cx="293478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MÉTIER DE</a:t>
            </a:r>
            <a:br>
              <a:rPr lang="fr-FR" altLang="fr-FR" sz="2800" dirty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fr-FR" altLang="fr-FR" sz="2800" dirty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L’ENSEIGNEMENT </a:t>
            </a:r>
          </a:p>
          <a:p>
            <a:pPr>
              <a:buFontTx/>
              <a:buNone/>
            </a:pPr>
            <a:endParaRPr lang="fr-FR" altLang="fr-FR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buFontTx/>
              <a:buNone/>
            </a:pPr>
            <a:endParaRPr lang="fr-FR" altLang="fr-FR" sz="2800" dirty="0">
              <a:solidFill>
                <a:schemeClr val="bg1"/>
              </a:solidFill>
              <a:latin typeface="DIN Alternate" panose="02020500000000000000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17413" y="2936748"/>
            <a:ext cx="1738789" cy="7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SCIENCES</a:t>
            </a:r>
            <a:endParaRPr lang="fr-FR" altLang="fr-FR" sz="2800" dirty="0">
              <a:solidFill>
                <a:schemeClr val="bg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959642" y="2740067"/>
            <a:ext cx="2613025" cy="72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TECHNOLOGIES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9757823" y="1022839"/>
            <a:ext cx="1312863" cy="70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SANTÉ</a:t>
            </a:r>
            <a:endParaRPr lang="fr-FR" altLang="fr-FR" sz="2800" dirty="0">
              <a:solidFill>
                <a:schemeClr val="bg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779042" y="5079771"/>
            <a:ext cx="1312863" cy="70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SPORT</a:t>
            </a:r>
            <a:endParaRPr lang="fr-FR" altLang="fr-FR" sz="2800" dirty="0">
              <a:solidFill>
                <a:schemeClr val="bg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46" y="6102867"/>
            <a:ext cx="2300059" cy="6535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79" y="2406778"/>
            <a:ext cx="1289964" cy="19976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681" y="1088750"/>
            <a:ext cx="1870948" cy="18619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840" y="1496551"/>
            <a:ext cx="1439305" cy="14500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028" y="4079903"/>
            <a:ext cx="1259602" cy="12708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2395" y="3363590"/>
            <a:ext cx="1827900" cy="2501900"/>
          </a:xfrm>
          <a:prstGeom prst="rect">
            <a:avLst/>
          </a:prstGeom>
        </p:spPr>
      </p:pic>
      <p:grpSp>
        <p:nvGrpSpPr>
          <p:cNvPr id="42" name="Groupe 41"/>
          <p:cNvGrpSpPr/>
          <p:nvPr/>
        </p:nvGrpSpPr>
        <p:grpSpPr>
          <a:xfrm>
            <a:off x="3197392" y="4152912"/>
            <a:ext cx="7843248" cy="2293180"/>
            <a:chOff x="689565" y="4224338"/>
            <a:chExt cx="7843248" cy="2293180"/>
          </a:xfrm>
        </p:grpSpPr>
        <p:grpSp>
          <p:nvGrpSpPr>
            <p:cNvPr id="43" name="Groupe 3"/>
            <p:cNvGrpSpPr>
              <a:grpSpLocks/>
            </p:cNvGrpSpPr>
            <p:nvPr/>
          </p:nvGrpSpPr>
          <p:grpSpPr bwMode="auto">
            <a:xfrm>
              <a:off x="8316913" y="4224338"/>
              <a:ext cx="215900" cy="215900"/>
              <a:chOff x="4031940" y="4869160"/>
              <a:chExt cx="216024" cy="216024"/>
            </a:xfrm>
          </p:grpSpPr>
          <p:cxnSp>
            <p:nvCxnSpPr>
              <p:cNvPr id="62" name="Connecteur droit 61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60" name="Connecteur droit 59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58" name="Connecteur droit 57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e 45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56" name="Connecteur droit 5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52" name="Connecteur droit 51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e 48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50" name="Connecteur droit 4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e 19"/>
          <p:cNvGrpSpPr/>
          <p:nvPr/>
        </p:nvGrpSpPr>
        <p:grpSpPr>
          <a:xfrm>
            <a:off x="805597" y="228889"/>
            <a:ext cx="7843248" cy="2293180"/>
            <a:chOff x="689565" y="4224338"/>
            <a:chExt cx="7843248" cy="2293180"/>
          </a:xfrm>
        </p:grpSpPr>
        <p:grpSp>
          <p:nvGrpSpPr>
            <p:cNvPr id="21" name="Groupe 3"/>
            <p:cNvGrpSpPr>
              <a:grpSpLocks/>
            </p:cNvGrpSpPr>
            <p:nvPr/>
          </p:nvGrpSpPr>
          <p:grpSpPr bwMode="auto">
            <a:xfrm>
              <a:off x="8316913" y="4224338"/>
              <a:ext cx="215900" cy="215900"/>
              <a:chOff x="4031940" y="4869160"/>
              <a:chExt cx="216024" cy="216024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23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34" name="Connecteur droit 3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e 24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0" name="Connecteur droit 29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833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/>
          <p:cNvSpPr/>
          <p:nvPr/>
        </p:nvSpPr>
        <p:spPr>
          <a:xfrm>
            <a:off x="1060740" y="2961027"/>
            <a:ext cx="1915623" cy="184841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3625425" y="1715735"/>
            <a:ext cx="1915623" cy="184841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3867231" y="5414614"/>
            <a:ext cx="6222410" cy="1216855"/>
            <a:chOff x="689565" y="5300663"/>
            <a:chExt cx="6222410" cy="1216855"/>
          </a:xfrm>
        </p:grpSpPr>
        <p:grpSp>
          <p:nvGrpSpPr>
            <p:cNvPr id="2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007965" y="539359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9358" y="365125"/>
            <a:ext cx="9071114" cy="1325563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Une formation continue dynamique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62373" y="1453980"/>
            <a:ext cx="7986433" cy="8811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L’ALTERNANCE</a:t>
            </a:r>
          </a:p>
          <a:p>
            <a:pPr>
              <a:buFontTx/>
              <a:buNone/>
            </a:pPr>
            <a:r>
              <a:rPr lang="fr-FR" altLang="fr-FR" sz="1600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 tremplin pour trouver un emploi</a:t>
            </a: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2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734" y="6137776"/>
            <a:ext cx="2067262" cy="586103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>
            <a:off x="1116199" y="3131611"/>
            <a:ext cx="180470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rgbClr val="FF3300"/>
                </a:solidFill>
              </a:rPr>
              <a:t>&gt; 130 formations ouvertes en alternance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834986" y="2024160"/>
            <a:ext cx="149650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&gt;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</a:rPr>
              <a:t> 2700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alternants par an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705" y="2655753"/>
            <a:ext cx="1421700" cy="1409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7863" y="3934779"/>
            <a:ext cx="1113841" cy="1160822"/>
          </a:xfrm>
          <a:prstGeom prst="rect">
            <a:avLst/>
          </a:prstGeom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7075381" y="2877980"/>
            <a:ext cx="4925543" cy="25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0051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Mettre en pratique les enseignements théoriques</a:t>
            </a:r>
            <a:endParaRPr lang="fr-FR" altLang="fr-FR" sz="8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Une première expérience professionnelle longue </a:t>
            </a:r>
            <a:endParaRPr lang="fr-FR" altLang="fr-FR" sz="8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Un accompagnement par un  professionnel qualifié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Une formation gratuite à un métier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Un diplôme reconnu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73" y="2153655"/>
            <a:ext cx="871255" cy="1206948"/>
          </a:xfrm>
          <a:prstGeom prst="rect">
            <a:avLst/>
          </a:prstGeom>
        </p:spPr>
      </p:pic>
      <p:sp>
        <p:nvSpPr>
          <p:cNvPr id="48" name="Ellipse 47"/>
          <p:cNvSpPr/>
          <p:nvPr/>
        </p:nvSpPr>
        <p:spPr>
          <a:xfrm>
            <a:off x="4849671" y="4480772"/>
            <a:ext cx="1733491" cy="165700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4871434" y="4626065"/>
            <a:ext cx="177762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90% </a:t>
            </a:r>
          </a:p>
          <a:p>
            <a:pPr algn="ctr"/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d’insertion professionnelle suite à une alternance</a:t>
            </a:r>
          </a:p>
        </p:txBody>
      </p:sp>
      <p:sp>
        <p:nvSpPr>
          <p:cNvPr id="55" name="Ellipse 54"/>
          <p:cNvSpPr/>
          <p:nvPr/>
        </p:nvSpPr>
        <p:spPr>
          <a:xfrm>
            <a:off x="9039925" y="841599"/>
            <a:ext cx="1915623" cy="184841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9186478" y="1212231"/>
            <a:ext cx="149650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&gt;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</a:rPr>
              <a:t> 10 000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stagiaires par an</a:t>
            </a: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4700" y="1739207"/>
            <a:ext cx="1421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2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lipse 51"/>
          <p:cNvSpPr/>
          <p:nvPr/>
        </p:nvSpPr>
        <p:spPr>
          <a:xfrm>
            <a:off x="4435681" y="4131869"/>
            <a:ext cx="2011177" cy="191933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060740" y="3646828"/>
            <a:ext cx="1915623" cy="184841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4213804" y="973289"/>
            <a:ext cx="1915623" cy="184841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3867231" y="5414614"/>
            <a:ext cx="6222410" cy="1216855"/>
            <a:chOff x="689565" y="5300663"/>
            <a:chExt cx="6222410" cy="1216855"/>
          </a:xfrm>
        </p:grpSpPr>
        <p:grpSp>
          <p:nvGrpSpPr>
            <p:cNvPr id="2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007965" y="539359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9358" y="365125"/>
            <a:ext cx="9071114" cy="1325563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L’IUT LYON 1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093073" y="1029206"/>
            <a:ext cx="4782210" cy="9791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 sites : Villeurbanne Doua, Villeurbanne Gratte-Ciel et Bourg en Bresse	</a:t>
            </a:r>
          </a:p>
          <a:p>
            <a:pPr>
              <a:buFontTx/>
              <a:buNone/>
            </a:pPr>
            <a:endParaRPr lang="fr-FR" altLang="fr-FR" sz="1600" dirty="0">
              <a:solidFill>
                <a:srgbClr val="FF33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24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729" y="6137776"/>
            <a:ext cx="1523272" cy="586103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>
            <a:off x="1119675" y="3847759"/>
            <a:ext cx="180470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rgbClr val="FF3300"/>
                </a:solidFill>
              </a:rPr>
              <a:t>&gt; 53 formations ouvertes en alternance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180461" y="1080566"/>
            <a:ext cx="19387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6600"/>
                </a:solidFill>
              </a:rPr>
              <a:t>5300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étudiant(e)s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Dont </a:t>
            </a:r>
            <a:r>
              <a:rPr lang="fr-FR" sz="2400" dirty="0">
                <a:solidFill>
                  <a:srgbClr val="FF6600"/>
                </a:solidFill>
              </a:rPr>
              <a:t>1200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 alternants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3583" y="3392751"/>
            <a:ext cx="1421700" cy="1409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1683" y="3080465"/>
            <a:ext cx="1113841" cy="1160822"/>
          </a:xfrm>
          <a:prstGeom prst="rect">
            <a:avLst/>
          </a:prstGeom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7097852" y="3555427"/>
            <a:ext cx="4925543" cy="25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0051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CHOISIR L’IUT, c’est 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une motivation pour nous tous</a:t>
            </a:r>
            <a:endParaRPr lang="fr-FR" altLang="fr-FR" sz="8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un suivi personnalisé 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Des formations professionnalisantes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r>
              <a:rPr lang="fr-FR" altLang="fr-FR" sz="1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UN(e) ETUDIANT(e) =  UN DIPLÔME = UN EMPLOI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373" y="3129026"/>
            <a:ext cx="871255" cy="1206948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320" y="248935"/>
            <a:ext cx="1871268" cy="720000"/>
          </a:xfrm>
          <a:prstGeom prst="rect">
            <a:avLst/>
          </a:prstGeom>
        </p:spPr>
      </p:pic>
      <p:sp>
        <p:nvSpPr>
          <p:cNvPr id="49" name="Ellipse 48"/>
          <p:cNvSpPr/>
          <p:nvPr/>
        </p:nvSpPr>
        <p:spPr>
          <a:xfrm>
            <a:off x="1733819" y="1485651"/>
            <a:ext cx="2037864" cy="184841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1838856" y="1874619"/>
            <a:ext cx="182778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FF3300"/>
                </a:solidFill>
              </a:rPr>
              <a:t>11 spécialités BUT</a:t>
            </a:r>
          </a:p>
          <a:p>
            <a:pPr algn="ctr"/>
            <a:r>
              <a:rPr lang="fr-FR" sz="1600" dirty="0">
                <a:solidFill>
                  <a:srgbClr val="FF3300"/>
                </a:solidFill>
              </a:rPr>
              <a:t>25 LICENCES PROFESSIONNELLES</a:t>
            </a:r>
          </a:p>
          <a:p>
            <a:pPr algn="ctr"/>
            <a:r>
              <a:rPr lang="fr-FR" sz="1600" dirty="0">
                <a:solidFill>
                  <a:srgbClr val="FF3300"/>
                </a:solidFill>
              </a:rPr>
              <a:t>2 MASTERS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536973" y="4374433"/>
            <a:ext cx="182778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3300"/>
                </a:solidFill>
              </a:rPr>
              <a:t>500 PERSONNELS DONT 350 ENSEIGNANTS 150 ADMINISTRATIFS</a:t>
            </a:r>
          </a:p>
          <a:p>
            <a:pPr algn="ctr"/>
            <a:r>
              <a:rPr lang="fr-FR" sz="1400" dirty="0">
                <a:solidFill>
                  <a:srgbClr val="FF3300"/>
                </a:solidFill>
              </a:rPr>
              <a:t>ET 700 VACATAIRES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167711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867231" y="5414614"/>
            <a:ext cx="6222410" cy="1216855"/>
            <a:chOff x="689565" y="5300663"/>
            <a:chExt cx="6222410" cy="1216855"/>
          </a:xfrm>
        </p:grpSpPr>
        <p:grpSp>
          <p:nvGrpSpPr>
            <p:cNvPr id="2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007965" y="539359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581" y="981811"/>
            <a:ext cx="11093568" cy="67394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bg2">
                    <a:lumMod val="25000"/>
                  </a:schemeClr>
                </a:solidFill>
              </a:rPr>
              <a:t>Contrat en apprentissage ou contrat Pro : mode d’emploi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B3746EE-CA34-0E4A-ACAD-1FEE4863AC5C}"/>
              </a:ext>
            </a:extLst>
          </p:cNvPr>
          <p:cNvSpPr txBox="1"/>
          <p:nvPr/>
        </p:nvSpPr>
        <p:spPr>
          <a:xfrm>
            <a:off x="699878" y="522739"/>
            <a:ext cx="6857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L’ALTERNANCE : Quels contrats 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087" y="1839816"/>
            <a:ext cx="1073534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Un statut de salarié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L’alternant devient un salarié en formation </a:t>
            </a:r>
            <a:r>
              <a:rPr lang="fr-FR" dirty="0"/>
              <a:t>(il n’est donc plus tout à fait étudiant) et bénéficie de l’ensemble des dispositions législatives, réglementaires ou conventionnelles applicables aux autres salariés de l’entreprise.</a:t>
            </a:r>
          </a:p>
          <a:p>
            <a:pPr algn="just"/>
            <a:endParaRPr lang="fr-FR" sz="1100" dirty="0"/>
          </a:p>
          <a:p>
            <a:pPr algn="just"/>
            <a:r>
              <a:rPr lang="fr-FR" sz="2400" b="1" dirty="0"/>
              <a:t>Temps de travail, heures supplémentaires et RTT</a:t>
            </a:r>
            <a:endParaRPr lang="fr-FR" sz="1100" dirty="0"/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la durée légale du travail hebdomadaire est de 35 heures par semaine</a:t>
            </a:r>
            <a:r>
              <a:rPr lang="fr-FR" dirty="0"/>
              <a:t>, au-delà le régime de majoration des heures supplémentaires s’applique.</a:t>
            </a:r>
            <a:r>
              <a:rPr lang="fr-FR" altLang="fr-FR" b="1" dirty="0">
                <a:solidFill>
                  <a:schemeClr val="accent1">
                    <a:lumMod val="75000"/>
                  </a:schemeClr>
                </a:solidFill>
              </a:rPr>
              <a:t> Le temps de formation est considéré comme du temps de travail</a:t>
            </a:r>
            <a:endParaRPr lang="fr-FR" dirty="0"/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RTT sont applicables aux salariés en alternance dans les mêmes conditions que pour les autres salariés de l’entreprise</a:t>
            </a:r>
            <a:r>
              <a:rPr lang="fr-FR" dirty="0"/>
              <a:t> </a:t>
            </a:r>
            <a:r>
              <a:rPr lang="fr-FR" i="1" dirty="0"/>
              <a:t>(art. L3121-22 du code du Travail).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L’alternant bénéficie également de la protection et de l’indemnisation spécifiquement accordées au titre des accidents du travail.  Ainsi, tout accident survenu pendant la présence à l’Université est apparenté à un accident du travail.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320" y="248935"/>
            <a:ext cx="18712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5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867231" y="5414614"/>
            <a:ext cx="6222410" cy="1216855"/>
            <a:chOff x="689565" y="5300663"/>
            <a:chExt cx="6222410" cy="1216855"/>
          </a:xfrm>
        </p:grpSpPr>
        <p:grpSp>
          <p:nvGrpSpPr>
            <p:cNvPr id="2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007965" y="539359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007165" y="4912759"/>
            <a:ext cx="9360748" cy="250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442" y="320932"/>
            <a:ext cx="114041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fr-FR" sz="2400" b="1" dirty="0"/>
              <a:t>Congés payés</a:t>
            </a:r>
            <a:endParaRPr lang="fr-FR" sz="1100" dirty="0"/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Tout salarié a droit chaque année à un congé payé à la charge de l’employeur </a:t>
            </a:r>
            <a:r>
              <a:rPr lang="fr-FR" i="1" dirty="0"/>
              <a:t>(art. L3141-1 du code du Travail). 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Outre les jours fériés légaux, l’alternant bénéficie de congés payés selon le régime applicable dans l’entreprise, soit 2,5 jours par mois accomplis</a:t>
            </a:r>
            <a:r>
              <a:rPr lang="fr-FR" dirty="0"/>
              <a:t> sur la période de référence du 1er juin de l’année précédente au 31 mai de l’année en cours (5 semaines pour un contrat de 12 mois) </a:t>
            </a:r>
            <a:r>
              <a:rPr lang="fr-FR" i="1" dirty="0"/>
              <a:t>(art. L3141-3 du code du Travail).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L’entreprise peut avoir des modalités de mise en œuvre différentes et des usages spécifiques : consulter le service Ressources Humaines.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congés sont à prendre à la convenance du salarié </a:t>
            </a:r>
            <a:r>
              <a:rPr lang="fr-FR" b="1" u="sng" dirty="0">
                <a:solidFill>
                  <a:srgbClr val="FF0000"/>
                </a:solidFill>
              </a:rPr>
              <a:t>en dehors des périodes en centre de formation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 en accord avec l’entreprise. </a:t>
            </a:r>
            <a:r>
              <a:rPr lang="fr-FR" dirty="0"/>
              <a:t>Pendant les vacances universitaires, l’alternant est en entreprise ou pose des congés.</a:t>
            </a:r>
          </a:p>
          <a:p>
            <a:pPr marL="171450" indent="-1714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En apprentissage, pour la préparation de sa soutenance, l’apprenti peut bénéficier de 5 jours de congés supplémentaires dans le mois qui la précède. Ces jours s'ajoutent aux congés payés et sont rémunérés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7305" y="3626346"/>
            <a:ext cx="114041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fr-FR" sz="2400" b="1" dirty="0"/>
              <a:t>Période d’essai</a:t>
            </a:r>
            <a:endParaRPr lang="fr-FR" sz="1100" dirty="0"/>
          </a:p>
          <a:p>
            <a:pPr>
              <a:tabLst>
                <a:tab pos="355600" algn="l"/>
              </a:tabLst>
              <a:defRPr/>
            </a:pP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Apprentissage : Période d’essai de 45 jours de présence en entreprise (consécutifs ou non)</a:t>
            </a:r>
          </a:p>
          <a:p>
            <a:pPr>
              <a:tabLst>
                <a:tab pos="355600" algn="l"/>
              </a:tabLst>
              <a:defRPr/>
            </a:pP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Article 53 de la loi 2015-994 du 17 août 2015 relative au dialogue social et à l’emploi</a:t>
            </a:r>
          </a:p>
          <a:p>
            <a:pPr>
              <a:tabLst>
                <a:tab pos="355600" algn="l"/>
              </a:tabLst>
              <a:defRPr/>
            </a:pPr>
            <a:r>
              <a:rPr lang="fr-F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Article L6222-18 du code du travail</a:t>
            </a:r>
          </a:p>
          <a:p>
            <a:pPr>
              <a:tabLst>
                <a:tab pos="355600" algn="l"/>
              </a:tabLst>
              <a:defRPr/>
            </a:pPr>
            <a:r>
              <a:rPr lang="fr-FR" altLang="fr-FR" sz="12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 de professionnalisation </a:t>
            </a:r>
            <a:r>
              <a:rPr lang="fr-FR" altLang="fr-F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Période d’essai d’un 1 mois consécutif à partir du 1</a:t>
            </a:r>
            <a:r>
              <a:rPr lang="fr-FR" altLang="fr-FR" sz="1200" baseline="30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fr-FR" altLang="fr-FR" sz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jour du contrat</a:t>
            </a:r>
          </a:p>
          <a:p>
            <a:pPr>
              <a:tabLst>
                <a:tab pos="355600" algn="l"/>
              </a:tabLst>
              <a:defRPr/>
            </a:pPr>
            <a:endParaRPr lang="fr-FR" altLang="fr-FR" sz="12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55600" algn="l"/>
              </a:tabLst>
              <a:defRPr/>
            </a:pPr>
            <a:r>
              <a:rPr lang="fr-FR" sz="2400" b="1" dirty="0"/>
              <a:t>Apprenti sportif de haut niveau ou en situation d’handicap</a:t>
            </a:r>
          </a:p>
          <a:p>
            <a:pPr>
              <a:tabLst>
                <a:tab pos="355600" algn="l"/>
              </a:tabLst>
              <a:defRPr/>
            </a:pPr>
            <a:endParaRPr lang="fr-FR" altLang="fr-FR" sz="12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55600" algn="l"/>
              </a:tabLst>
              <a:defRPr/>
            </a:pPr>
            <a:r>
              <a:rPr lang="fr-FR" altLang="fr-FR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Accompagnement personnalisé : aménagement du temps de formation, </a:t>
            </a:r>
            <a:r>
              <a:rPr lang="fr-FR" altLang="fr-FR" dirty="0" err="1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891" y="248935"/>
            <a:ext cx="1191454" cy="4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2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867231" y="5414614"/>
            <a:ext cx="6222410" cy="1216855"/>
            <a:chOff x="689565" y="5300663"/>
            <a:chExt cx="6222410" cy="1216855"/>
          </a:xfrm>
        </p:grpSpPr>
        <p:grpSp>
          <p:nvGrpSpPr>
            <p:cNvPr id="2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007965" y="539359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071114" cy="132556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</a:rPr>
              <a:t>Votre Contrat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993475" y="805301"/>
            <a:ext cx="11029121" cy="11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0051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0051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Le contrat d’apprentissage doit être établi par écrit à l’aide du formulaire </a:t>
            </a:r>
            <a:r>
              <a:rPr lang="fr-FR" altLang="fr-FR" sz="1600" dirty="0" err="1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Cerfa</a:t>
            </a: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10103*10, signé par l’employeur, l’apprenti et le CFA et le </a:t>
            </a:r>
            <a:r>
              <a:rPr lang="fr-FR" sz="1600" dirty="0" err="1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Cerfa</a:t>
            </a:r>
            <a:r>
              <a:rPr 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n° 12434*03 pour les contrats de professionnalisation</a:t>
            </a: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853ED8-81B8-5F4C-AA8B-7834EC49E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746" y="2129069"/>
            <a:ext cx="2892111" cy="40515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8ED4B1-16AF-CC4A-815D-1C7DBF9EB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079" y="2127834"/>
            <a:ext cx="2968341" cy="412958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320" y="248935"/>
            <a:ext cx="18712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867231" y="5414614"/>
            <a:ext cx="6222410" cy="1216855"/>
            <a:chOff x="689565" y="5300663"/>
            <a:chExt cx="6222410" cy="1216855"/>
          </a:xfrm>
        </p:grpSpPr>
        <p:grpSp>
          <p:nvGrpSpPr>
            <p:cNvPr id="2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007965" y="539359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071114" cy="1325563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Quelle rémunération ?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838199" y="1383702"/>
            <a:ext cx="10490736" cy="384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0051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La rémunération minimale réglementaire d’un apprenti est basée sur trois critères (article D.6222-26 du Code du travail) :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Le critère principal est celui de l’année contractuelle (année d’exécution du contrat);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la tranche d’âge de l’apprenti au moment de l’embauche, et son évolution dans le temps, 		le cas échéant (le taux de rémunération change le 1</a:t>
            </a:r>
            <a:r>
              <a:rPr lang="fr-FR" sz="1600" baseline="30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mois qui suit son anniversaire) ;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+ son évolution dans le cycle de formation suivie (en principe, d’une durée de 6 mois à 3 		ans maximum).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Les apprentis préparant une licence professionnelle en 1 an, percevront une rémunération au moins égale à la rémunération afférente à une deuxième année d’exécution de contrat.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Un apprenti qui conclut un contrat d’apprentissage pour préparer la 2</a:t>
            </a:r>
            <a:r>
              <a:rPr lang="fr-FR" altLang="fr-FR" sz="1600" baseline="300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année et la 3</a:t>
            </a:r>
            <a:r>
              <a:rPr lang="fr-FR" altLang="fr-FR" sz="1600" baseline="300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d’un BUT et qui n’a jamais fait d’apprentissage précédemment, sa rémunération sera celle d’une deuxième année d’exécution.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320" y="248935"/>
            <a:ext cx="18712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8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867231" y="5414614"/>
            <a:ext cx="6222410" cy="1216855"/>
            <a:chOff x="689565" y="5300663"/>
            <a:chExt cx="6222410" cy="1216855"/>
          </a:xfrm>
        </p:grpSpPr>
        <p:grpSp>
          <p:nvGrpSpPr>
            <p:cNvPr id="2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5"/>
            <p:cNvGrpSpPr>
              <a:grpSpLocks/>
            </p:cNvGrpSpPr>
            <p:nvPr/>
          </p:nvGrpSpPr>
          <p:grpSpPr bwMode="auto">
            <a:xfrm>
              <a:off x="2981699" y="5789159"/>
              <a:ext cx="107950" cy="107950"/>
              <a:chOff x="3953965" y="5389200"/>
              <a:chExt cx="108000" cy="1080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4007965" y="539359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 31"/>
            <p:cNvGrpSpPr>
              <a:grpSpLocks/>
            </p:cNvGrpSpPr>
            <p:nvPr/>
          </p:nvGrpSpPr>
          <p:grpSpPr bwMode="auto">
            <a:xfrm>
              <a:off x="1150938" y="6344784"/>
              <a:ext cx="107950" cy="107950"/>
              <a:chOff x="3959944" y="5389200"/>
              <a:chExt cx="108000" cy="108000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/>
            <p:cNvGrpSpPr>
              <a:grpSpLocks/>
            </p:cNvGrpSpPr>
            <p:nvPr/>
          </p:nvGrpSpPr>
          <p:grpSpPr bwMode="auto">
            <a:xfrm>
              <a:off x="6804025" y="5300663"/>
              <a:ext cx="107950" cy="107950"/>
              <a:chOff x="3959944" y="5389200"/>
              <a:chExt cx="108000" cy="10800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>
              <a:grpSpLocks/>
            </p:cNvGrpSpPr>
            <p:nvPr/>
          </p:nvGrpSpPr>
          <p:grpSpPr bwMode="auto">
            <a:xfrm>
              <a:off x="6306512" y="6229313"/>
              <a:ext cx="107950" cy="107950"/>
              <a:chOff x="3953965" y="5389200"/>
              <a:chExt cx="108000" cy="10800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007965" y="5387611"/>
                <a:ext cx="0" cy="10800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071114" cy="1325563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Quelle rémunération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B1430B-63A1-AA48-A1FE-D212445698ED}"/>
              </a:ext>
            </a:extLst>
          </p:cNvPr>
          <p:cNvSpPr txBox="1"/>
          <p:nvPr/>
        </p:nvSpPr>
        <p:spPr>
          <a:xfrm>
            <a:off x="972208" y="1365098"/>
            <a:ext cx="83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SMIC au 1</a:t>
            </a:r>
            <a:r>
              <a:rPr lang="fr-FR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janvier 2023 : 1747,20 € (35h/semaine et 151,67h/mois) 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27282"/>
              </p:ext>
            </p:extLst>
          </p:nvPr>
        </p:nvGraphicFramePr>
        <p:xfrm>
          <a:off x="981404" y="2407578"/>
          <a:ext cx="6795999" cy="1280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8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704">
                <a:tc gridSpan="4"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Rémunération mensuelle minimale selon le SMIC au 1</a:t>
                      </a:r>
                      <a:r>
                        <a:rPr lang="fr-FR" sz="1100" baseline="30000" dirty="0"/>
                        <a:t>er</a:t>
                      </a:r>
                      <a:r>
                        <a:rPr lang="fr-FR" sz="1100" dirty="0"/>
                        <a:t> janvier 2023</a:t>
                      </a:r>
                    </a:p>
                    <a:p>
                      <a:pPr algn="ctr"/>
                      <a:r>
                        <a:rPr lang="fr-FR" sz="1100" dirty="0"/>
                        <a:t>11,52€/heure sous réserve de modification</a:t>
                      </a:r>
                      <a:r>
                        <a:rPr lang="fr-FR" sz="1100" baseline="0" dirty="0"/>
                        <a:t> - </a:t>
                      </a:r>
                      <a:r>
                        <a:rPr lang="fr-FR" sz="1100" dirty="0"/>
                        <a:t>Pour 35h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SMIC MENSUEL : </a:t>
                      </a:r>
                      <a:r>
                        <a:rPr lang="fr-FR" sz="11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1747,20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fr-FR" sz="11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Brut </a:t>
                      </a:r>
                      <a:endParaRPr lang="fr-FR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877">
                <a:tc>
                  <a:txBody>
                    <a:bodyPr/>
                    <a:lstStyle/>
                    <a:p>
                      <a:r>
                        <a:rPr lang="fr-FR" sz="1100" dirty="0"/>
                        <a:t>Niveau de formation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&lt; à 21 ans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de 21 à 26 ans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&gt; à 26 ans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15">
                <a:tc>
                  <a:txBody>
                    <a:bodyPr/>
                    <a:lstStyle/>
                    <a:p>
                      <a:r>
                        <a:rPr kumimoji="0" lang="fr-FR" sz="1100" kern="1200" dirty="0"/>
                        <a:t>Bac et plus</a:t>
                      </a:r>
                      <a:endParaRPr kumimoji="0"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65 % du smic ou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dirty="0"/>
                        <a:t>minimum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dirty="0"/>
                        <a:t>conventionnel de l’emploi occupé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100" kern="1200" dirty="0"/>
                        <a:t>80 % </a:t>
                      </a:r>
                      <a:r>
                        <a:rPr lang="fr-FR" sz="1100" dirty="0"/>
                        <a:t>du smic ou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dirty="0"/>
                        <a:t>minimum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dirty="0"/>
                        <a:t>conventionnel de l’emploi occupé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100 % du smic ou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dirty="0"/>
                        <a:t>minimum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dirty="0"/>
                        <a:t>conventionnel de l’emploi occupé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00212"/>
              </p:ext>
            </p:extLst>
          </p:nvPr>
        </p:nvGraphicFramePr>
        <p:xfrm>
          <a:off x="972207" y="4521666"/>
          <a:ext cx="6863108" cy="131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777">
                  <a:extLst>
                    <a:ext uri="{9D8B030D-6E8A-4147-A177-3AD203B41FA5}">
                      <a16:colId xmlns:a16="http://schemas.microsoft.com/office/drawing/2014/main" val="391013192"/>
                    </a:ext>
                  </a:extLst>
                </a:gridCol>
              </a:tblGrid>
              <a:tr h="202271">
                <a:tc gridSpan="4">
                  <a:txBody>
                    <a:bodyPr/>
                    <a:lstStyle/>
                    <a:p>
                      <a:pPr marL="1087120" marR="1071880" algn="ctr">
                        <a:lnSpc>
                          <a:spcPct val="126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</a:t>
                      </a:r>
                      <a:r>
                        <a:rPr lang="fr-FR" sz="105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unér</a:t>
                      </a:r>
                      <a:r>
                        <a:rPr lang="fr-FR" sz="105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fr-FR" sz="105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fr-FR" sz="1050" b="1" spc="-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5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fr-FR" sz="105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uelle</a:t>
                      </a:r>
                      <a:r>
                        <a:rPr lang="fr-FR" sz="105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5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</a:t>
                      </a:r>
                      <a:r>
                        <a:rPr lang="fr-FR" sz="105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105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des</a:t>
                      </a:r>
                      <a:r>
                        <a:rPr lang="fr-FR" sz="105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5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ppren</a:t>
                      </a:r>
                      <a:r>
                        <a:rPr lang="fr-FR" sz="105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1050" b="1" spc="-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5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fr-FR" sz="105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fr-FR" sz="105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S</a:t>
                      </a:r>
                      <a:r>
                        <a:rPr lang="fr-FR" sz="1050" b="1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105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C*</a:t>
                      </a:r>
                      <a:r>
                        <a:rPr lang="fr-FR" sz="105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fr-FR" sz="105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5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fr-FR" sz="105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5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janvier 2023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03">
                <a:tc gridSpan="4">
                  <a:txBody>
                    <a:bodyPr/>
                    <a:lstStyle/>
                    <a:p>
                      <a:pPr marL="807085" algn="ctr">
                        <a:lnSpc>
                          <a:spcPct val="10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fr-FR" sz="1000" spc="15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11,52</a:t>
                      </a:r>
                      <a:r>
                        <a:rPr lang="fr-FR" sz="1000" spc="3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 </a:t>
                      </a:r>
                      <a:r>
                        <a:rPr lang="fr-FR" sz="1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€</a:t>
                      </a:r>
                      <a:r>
                        <a:rPr lang="fr-FR" sz="1000" spc="3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 </a:t>
                      </a:r>
                      <a:r>
                        <a:rPr lang="fr-FR" sz="1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/</a:t>
                      </a:r>
                      <a:r>
                        <a:rPr lang="fr-FR" sz="1000" spc="2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 </a:t>
                      </a:r>
                      <a:r>
                        <a:rPr lang="fr-FR" sz="1000" spc="1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h</a:t>
                      </a:r>
                      <a:r>
                        <a:rPr lang="fr-FR" sz="1000" spc="15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e</a:t>
                      </a:r>
                      <a:r>
                        <a:rPr lang="fr-FR" sz="1000" spc="1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u</a:t>
                      </a:r>
                      <a:r>
                        <a:rPr lang="fr-FR" sz="1000" spc="15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r</a:t>
                      </a:r>
                      <a:r>
                        <a:rPr lang="fr-FR" sz="1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e</a:t>
                      </a:r>
                      <a:r>
                        <a:rPr lang="fr-FR" sz="1000" spc="25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 </a:t>
                      </a:r>
                      <a:r>
                        <a:rPr lang="fr-FR" sz="1000" spc="15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s</a:t>
                      </a:r>
                      <a:r>
                        <a:rPr lang="fr-FR" sz="1000" spc="1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ou</a:t>
                      </a:r>
                      <a:r>
                        <a:rPr lang="fr-FR" sz="1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s</a:t>
                      </a:r>
                      <a:r>
                        <a:rPr lang="fr-FR" sz="1000" spc="2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 </a:t>
                      </a:r>
                      <a:r>
                        <a:rPr lang="fr-FR" sz="1000" spc="15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réserv</a:t>
                      </a:r>
                      <a:r>
                        <a:rPr lang="fr-FR" sz="1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e</a:t>
                      </a:r>
                      <a:r>
                        <a:rPr lang="fr-FR" sz="1000" spc="2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 </a:t>
                      </a:r>
                      <a:r>
                        <a:rPr lang="fr-FR" sz="1000" spc="15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d</a:t>
                      </a:r>
                      <a:r>
                        <a:rPr lang="fr-FR" sz="1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e</a:t>
                      </a:r>
                      <a:r>
                        <a:rPr lang="fr-FR" sz="1000" spc="3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 </a:t>
                      </a:r>
                      <a:r>
                        <a:rPr lang="fr-FR" sz="1000" spc="5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m</a:t>
                      </a:r>
                      <a:r>
                        <a:rPr lang="fr-FR" sz="1000" spc="1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o</a:t>
                      </a:r>
                      <a:r>
                        <a:rPr lang="fr-FR" sz="1000" spc="15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d</a:t>
                      </a:r>
                      <a:r>
                        <a:rPr lang="fr-FR" sz="1000" spc="1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i</a:t>
                      </a:r>
                      <a:r>
                        <a:rPr lang="fr-FR" sz="1000" spc="15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f</a:t>
                      </a:r>
                      <a:r>
                        <a:rPr lang="fr-FR" sz="1000" spc="1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i</a:t>
                      </a:r>
                      <a:r>
                        <a:rPr lang="fr-FR" sz="1000" spc="15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cat</a:t>
                      </a:r>
                      <a:r>
                        <a:rPr lang="fr-FR" sz="1000" spc="1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io</a:t>
                      </a:r>
                      <a:r>
                        <a:rPr lang="fr-FR" sz="1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Arial Rounded MT Bold"/>
                          <a:cs typeface="Arial Rounded MT Bold"/>
                        </a:rPr>
                        <a:t>n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746197"/>
                  </a:ext>
                </a:extLst>
              </a:tr>
              <a:tr h="198403">
                <a:tc gridSpan="4">
                  <a:txBody>
                    <a:bodyPr/>
                    <a:lstStyle/>
                    <a:p>
                      <a:pPr marL="196215">
                        <a:lnSpc>
                          <a:spcPct val="107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tabLst>
                          <a:tab pos="1625600" algn="l"/>
                          <a:tab pos="3441700" algn="l"/>
                        </a:tabLst>
                      </a:pP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P</a:t>
                      </a:r>
                      <a:r>
                        <a:rPr lang="fr-FR" sz="900" b="1" spc="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ou</a:t>
                      </a: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r </a:t>
                      </a:r>
                      <a:r>
                        <a:rPr lang="fr-FR" sz="900" b="1" spc="-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35</a:t>
                      </a: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h	S</a:t>
                      </a:r>
                      <a:r>
                        <a:rPr lang="fr-FR" sz="900" b="1" spc="-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</a:t>
                      </a: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IC</a:t>
                      </a:r>
                      <a:r>
                        <a:rPr lang="fr-FR" sz="900" b="1" spc="-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M</a:t>
                      </a: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E</a:t>
                      </a:r>
                      <a:r>
                        <a:rPr lang="fr-FR" sz="900" b="1" spc="-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</a:t>
                      </a: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</a:t>
                      </a:r>
                      <a:r>
                        <a:rPr lang="fr-FR" sz="900" b="1" spc="-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U</a:t>
                      </a: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EL</a:t>
                      </a:r>
                      <a:r>
                        <a:rPr lang="fr-FR" sz="900" b="1" spc="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:	1747,20€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906643"/>
                  </a:ext>
                </a:extLst>
              </a:tr>
              <a:tr h="275555">
                <a:tc>
                  <a:txBody>
                    <a:bodyPr/>
                    <a:lstStyle/>
                    <a:p>
                      <a:pPr marR="12065" algn="ctr">
                        <a:lnSpc>
                          <a:spcPct val="107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fr-FR" sz="900" b="1" spc="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Année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5940" marR="521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spc="-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8</a:t>
                      </a:r>
                      <a:r>
                        <a:rPr lang="fr-FR" sz="900" b="1" spc="-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</a:t>
                      </a: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à</a:t>
                      </a:r>
                      <a:r>
                        <a:rPr lang="fr-FR" sz="900" b="1" spc="-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2</a:t>
                      </a: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0</a:t>
                      </a:r>
                      <a:r>
                        <a:rPr lang="fr-FR" sz="900" b="1" spc="-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a</a:t>
                      </a:r>
                      <a:r>
                        <a:rPr lang="fr-FR" sz="900" b="1" spc="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</a:t>
                      </a: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978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spc="-5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fr-FR" sz="9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  <a:r>
                        <a:rPr lang="fr-FR" sz="900" b="1" spc="-5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a</a:t>
                      </a:r>
                      <a:r>
                        <a:rPr lang="fr-FR" sz="900" b="1" spc="5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</a:t>
                      </a:r>
                      <a:r>
                        <a:rPr lang="fr-FR" sz="9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s</a:t>
                      </a:r>
                      <a:r>
                        <a:rPr lang="fr-FR" sz="900" b="1" spc="-5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à 25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ans et plus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465738"/>
                  </a:ext>
                </a:extLst>
              </a:tr>
              <a:tr h="150429">
                <a:tc>
                  <a:txBody>
                    <a:bodyPr/>
                    <a:lstStyle/>
                    <a:p>
                      <a:pPr marL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spc="5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  <a:r>
                        <a:rPr lang="fr-FR" sz="900" b="1" spc="5" baseline="30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ère</a:t>
                      </a:r>
                      <a:r>
                        <a:rPr lang="fr-FR" sz="900" b="1" spc="5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année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Arial Narrow" panose="020B0606020202030204" pitchFamily="34" charset="0"/>
                          <a:cs typeface="Calibri" panose="020F0502020204030204" pitchFamily="34" charset="0"/>
                        </a:rPr>
                        <a:t>43%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Arial Narrow" panose="020B0606020202030204" pitchFamily="34" charset="0"/>
                          <a:cs typeface="Calibri" panose="020F0502020204030204" pitchFamily="34" charset="0"/>
                        </a:rPr>
                        <a:t>53%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429">
                <a:tc>
                  <a:txBody>
                    <a:bodyPr/>
                    <a:lstStyle/>
                    <a:p>
                      <a:pPr marL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spc="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fr-FR" sz="900" b="1" spc="5" baseline="30000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ème</a:t>
                      </a:r>
                      <a:r>
                        <a:rPr lang="fr-FR" sz="900" b="1" spc="5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année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83">
                <a:tc>
                  <a:txBody>
                    <a:bodyPr/>
                    <a:lstStyle/>
                    <a:p>
                      <a:pPr marL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spc="5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  <a:r>
                        <a:rPr lang="fr-FR" sz="900" b="1" spc="5" baseline="30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ème</a:t>
                      </a:r>
                      <a:r>
                        <a:rPr lang="fr-FR" sz="900" b="1" spc="5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année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96B1430B-63A1-AA48-A1FE-D212445698ED}"/>
              </a:ext>
            </a:extLst>
          </p:cNvPr>
          <p:cNvSpPr txBox="1"/>
          <p:nvPr/>
        </p:nvSpPr>
        <p:spPr>
          <a:xfrm>
            <a:off x="972208" y="1940566"/>
            <a:ext cx="83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 pro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6B1430B-63A1-AA48-A1FE-D212445698ED}"/>
              </a:ext>
            </a:extLst>
          </p:cNvPr>
          <p:cNvSpPr txBox="1"/>
          <p:nvPr/>
        </p:nvSpPr>
        <p:spPr>
          <a:xfrm>
            <a:off x="972208" y="3911130"/>
            <a:ext cx="836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 d’apprentissage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320" y="248935"/>
            <a:ext cx="18712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868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1852</Words>
  <Application>Microsoft Office PowerPoint</Application>
  <PresentationFormat>Grand écran</PresentationFormat>
  <Paragraphs>210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DIN Alternate</vt:lpstr>
      <vt:lpstr>Verdana</vt:lpstr>
      <vt:lpstr>Thème Office</vt:lpstr>
      <vt:lpstr>Présentation PowerPoint</vt:lpstr>
      <vt:lpstr>Ses domaines</vt:lpstr>
      <vt:lpstr>Une formation continue dynamique</vt:lpstr>
      <vt:lpstr>L’IUT LYON 1</vt:lpstr>
      <vt:lpstr>Contrat en apprentissage ou contrat Pro : mode d’emploi</vt:lpstr>
      <vt:lpstr>Présentation PowerPoint</vt:lpstr>
      <vt:lpstr>Votre Contrat</vt:lpstr>
      <vt:lpstr>Quelle rémunération ?</vt:lpstr>
      <vt:lpstr>Quelle rémunération ?</vt:lpstr>
      <vt:lpstr>Rupture du contrat</vt:lpstr>
      <vt:lpstr>Vos droits</vt:lpstr>
      <vt:lpstr>Vos Obligations</vt:lpstr>
      <vt:lpstr>Contacts</vt:lpstr>
      <vt:lpstr>Contacts</vt:lpstr>
      <vt:lpstr>Présentation PowerPoint</vt:lpstr>
    </vt:vector>
  </TitlesOfParts>
  <Company>UCBL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THIBEAU ANNA</dc:creator>
  <cp:lastModifiedBy>PENNABLE JULIA</cp:lastModifiedBy>
  <cp:revision>257</cp:revision>
  <cp:lastPrinted>2022-08-30T08:23:54Z</cp:lastPrinted>
  <dcterms:created xsi:type="dcterms:W3CDTF">2018-02-22T12:21:06Z</dcterms:created>
  <dcterms:modified xsi:type="dcterms:W3CDTF">2023-08-30T12:15:11Z</dcterms:modified>
</cp:coreProperties>
</file>